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59" r:id="rId3"/>
    <p:sldId id="260" r:id="rId4"/>
    <p:sldId id="261" r:id="rId5"/>
    <p:sldId id="262" r:id="rId6"/>
    <p:sldId id="263" r:id="rId7"/>
    <p:sldId id="258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5878" autoAdjust="0"/>
  </p:normalViewPr>
  <p:slideViewPr>
    <p:cSldViewPr>
      <p:cViewPr varScale="1">
        <p:scale>
          <a:sx n="70" d="100"/>
          <a:sy n="70" d="100"/>
        </p:scale>
        <p:origin x="-13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1C1627-73E8-49C0-B520-4BE0EEAF4189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542FA1-B537-451C-B42B-BC3DAF364DF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" name="Google Shape;62;p17:notes"/>
          <p:cNvSpPr txBox="1">
            <a:spLocks noGrp="1"/>
          </p:cNvSpPr>
          <p:nvPr>
            <p:ph type="body" idx="1"/>
          </p:nvPr>
        </p:nvSpPr>
        <p:spPr>
          <a:xfrm>
            <a:off x="1219200" y="2424784"/>
            <a:ext cx="9753600" cy="2325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VC SDWAN solution is a logical overlay network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-"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 encompass any WAN transport, whether private, public, even LTE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-"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Independent of any service provide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-"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These nodes are deployed at branches and datacenters in what we call Edges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-"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These can be appliances or virtual software appliances running on any x86 server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-"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overlay is also extended to any cloud POP or datacenter with the cloud Gateways</a:t>
            </a:r>
            <a:endParaRPr/>
          </a:p>
          <a:p>
            <a:pPr marL="285750" marR="0" lvl="0" indent="-184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 the first benefit is SIMPLIFYING the management of WANs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-"/>
            </a:pPr>
            <a:r>
              <a:rPr lang="en-US" sz="1600" dirty="0"/>
              <a:t>Provides the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dirty="0"/>
              <a:t>flexibility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use multiple circuit</a:t>
            </a:r>
            <a:endParaRPr/>
          </a:p>
          <a:p>
            <a:pPr marL="457200" marR="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-"/>
            </a:pPr>
            <a:r>
              <a:rPr lang="en-US" sz="1600" dirty="0"/>
              <a:t> 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unique benefit assure the performance of critical applications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-"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Over any transport, including Internet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-"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Means can fully leverage economical bandwidth for significant cost reductions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Finally, we support the migration of apps to the cloud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-"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VC solution provides all the same performance,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simplication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security benefits to the doorstep of cloud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applica</a:t>
            </a:r>
            <a:r>
              <a:rPr lang="en-US" sz="1600" dirty="0" err="1"/>
              <a:t>cations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84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84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84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</a:t>
            </a:fld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4114" y="685840"/>
            <a:ext cx="4549775" cy="3429199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0" name="Google Shape;240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** DMPO now assures app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perf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INCLUDING OVER PRIVATE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** MPLS Class of Service aware as well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--can auto monitor or define SLAs by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CoS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 and steering decisions will select right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CoS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addition to automatic steering, policies for preferred or mandatory circuit usage are supported</a:t>
            </a:r>
            <a:endParaRPr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to make universally applicable, by link group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eg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public – whether wired or wireless</a:t>
            </a:r>
            <a:endParaRPr/>
          </a:p>
          <a:p>
            <a:pPr marL="171450" marR="0" lvl="0" indent="-95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Case study highlights the differentiation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Other hybrid or SDWAN assume SLA of private and depend on it for critical app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perf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rightly so given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perf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broadband.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OTHERS WOULD FAILOVER, BUT NOT SUBSEC STEER FROM PRIVATE, NOR BE ABLE TO FIX CABLE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5" name="Google Shape;255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4114" y="685840"/>
            <a:ext cx="4549775" cy="3429199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4114" y="685840"/>
            <a:ext cx="4549775" cy="3429199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4114" y="685840"/>
            <a:ext cx="4549775" cy="3429199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4114" y="685840"/>
            <a:ext cx="4549775" cy="3429199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7" name="Google Shape;167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AutoNum type="arabicPeriod"/>
            </a:pPr>
            <a:r>
              <a:rPr lang="en-US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Simple Provisioning, Policy, &amp; Visibility via Cloud Orchestration</a:t>
            </a:r>
            <a:endParaRPr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AutoNum type="arabicPeriod"/>
            </a:pPr>
            <a:r>
              <a:rPr lang="en-US"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Zero touch, Thin branch, Auto Provisioned from Cloud</a:t>
            </a:r>
            <a:endParaRPr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AutoNum type="arabicPeriod"/>
            </a:pPr>
            <a:r>
              <a:rPr lang="en-US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Maximize Combined Bandwidth, Performance &amp; Monitoring</a:t>
            </a:r>
            <a:endParaRPr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AutoNum type="arabicPeriod"/>
            </a:pPr>
            <a:r>
              <a:rPr lang="en-US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Expand (not replace) the WAN to Enable New Apps</a:t>
            </a:r>
            <a:endParaRPr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AutoNum type="arabicPeriod"/>
            </a:pPr>
            <a:r>
              <a:rPr lang="en-US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Scalable, Pay-as-You-Go Cloud Network, Low TCO</a:t>
            </a:r>
            <a:endParaRPr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AutoNum type="arabicPeriod"/>
            </a:pPr>
            <a:r>
              <a:rPr lang="en-US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Direct Path to Hybrid Cloud, SaaS and Enterprise DC</a:t>
            </a:r>
            <a:endParaRPr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AutoNum type="arabicPeriod"/>
            </a:pPr>
            <a:r>
              <a:rPr lang="en-US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Cloud Service Insertion (Service Chaining)</a:t>
            </a:r>
            <a:endParaRPr sz="12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02795-8387-46BC-BA33-204470EC1511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3F968-197D-4441-AAF5-BB61B879C2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02795-8387-46BC-BA33-204470EC1511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3F968-197D-4441-AAF5-BB61B879C2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02795-8387-46BC-BA33-204470EC1511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3F968-197D-4441-AAF5-BB61B879C2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1_Title 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457200" y="134938"/>
            <a:ext cx="6172200" cy="806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5191CD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1" i="0" u="none" strike="noStrike" cap="none">
                <a:solidFill>
                  <a:srgbClr val="0070C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1" i="0" u="none" strike="noStrike" cap="none">
                <a:solidFill>
                  <a:srgbClr val="0070C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1" i="0" u="none" strike="noStrike" cap="none">
                <a:solidFill>
                  <a:srgbClr val="0070C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1" i="0" u="none" strike="noStrike" cap="none">
                <a:solidFill>
                  <a:srgbClr val="0070C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092" marR="0" lvl="5" indent="-1259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204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185" marR="0" lvl="6" indent="-1248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204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279" marR="0" lvl="7" indent="-1237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204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373" marR="0" lvl="8" indent="-1227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204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02795-8387-46BC-BA33-204470EC1511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3F968-197D-4441-AAF5-BB61B879C2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02795-8387-46BC-BA33-204470EC1511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3F968-197D-4441-AAF5-BB61B879C2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02795-8387-46BC-BA33-204470EC1511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3F968-197D-4441-AAF5-BB61B879C2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02795-8387-46BC-BA33-204470EC1511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3F968-197D-4441-AAF5-BB61B879C2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02795-8387-46BC-BA33-204470EC1511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3F968-197D-4441-AAF5-BB61B879C2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02795-8387-46BC-BA33-204470EC1511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3F968-197D-4441-AAF5-BB61B879C2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02795-8387-46BC-BA33-204470EC1511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3F968-197D-4441-AAF5-BB61B879C2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02795-8387-46BC-BA33-204470EC1511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3F968-197D-4441-AAF5-BB61B879C2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C02795-8387-46BC-BA33-204470EC1511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3F968-197D-4441-AAF5-BB61B879C2E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12" Type="http://schemas.openxmlformats.org/officeDocument/2006/relationships/image" Target="../media/image3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6"/>
          <p:cNvSpPr/>
          <p:nvPr/>
        </p:nvSpPr>
        <p:spPr>
          <a:xfrm>
            <a:off x="2209800" y="1676400"/>
            <a:ext cx="4060374" cy="1992678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16"/>
          <p:cNvSpPr txBox="1">
            <a:spLocks noGrp="1"/>
          </p:cNvSpPr>
          <p:nvPr>
            <p:ph type="title"/>
          </p:nvPr>
        </p:nvSpPr>
        <p:spPr>
          <a:xfrm>
            <a:off x="457200" y="134938"/>
            <a:ext cx="6172200" cy="806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accent2">
                    <a:lumMod val="50000"/>
                  </a:schemeClr>
                </a:solidFill>
                <a:latin typeface="Arial Narrow"/>
                <a:ea typeface="Arial Narrow"/>
                <a:cs typeface="Arial Narrow"/>
                <a:sym typeface="Arial Narrow"/>
              </a:rPr>
              <a:t>SDWAN</a:t>
            </a:r>
            <a:r>
              <a:rPr lang="en-US" sz="2800" b="1" i="0" u="none" strike="noStrike" cap="none" dirty="0">
                <a:solidFill>
                  <a:srgbClr val="5191CD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2800" b="1" i="0" u="none" strike="noStrike" cap="none" dirty="0">
                <a:solidFill>
                  <a:schemeClr val="accent2">
                    <a:lumMod val="50000"/>
                  </a:schemeClr>
                </a:solidFill>
                <a:latin typeface="Arial Narrow"/>
                <a:ea typeface="Arial Narrow"/>
                <a:cs typeface="Arial Narrow"/>
                <a:sym typeface="Arial Narrow"/>
              </a:rPr>
              <a:t>Advantages</a:t>
            </a:r>
            <a:endParaRPr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7" name="Google Shape;67;p16" descr="Branch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90407" y="2401403"/>
            <a:ext cx="469585" cy="579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6" descr="Enterpris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42055" y="2879403"/>
            <a:ext cx="526606" cy="820102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6"/>
          <p:cNvSpPr txBox="1"/>
          <p:nvPr/>
        </p:nvSpPr>
        <p:spPr>
          <a:xfrm>
            <a:off x="1570271" y="2981181"/>
            <a:ext cx="738433" cy="407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rgbClr val="EF7622"/>
                </a:solidFill>
                <a:latin typeface="Arial"/>
                <a:ea typeface="Arial"/>
                <a:cs typeface="Arial"/>
                <a:sym typeface="Arial"/>
              </a:rPr>
              <a:t>Branch Edges</a:t>
            </a:r>
            <a:endParaRPr/>
          </a:p>
        </p:txBody>
      </p:sp>
      <p:sp>
        <p:nvSpPr>
          <p:cNvPr id="70" name="Google Shape;70;p16"/>
          <p:cNvSpPr txBox="1"/>
          <p:nvPr/>
        </p:nvSpPr>
        <p:spPr>
          <a:xfrm>
            <a:off x="5364736" y="2329114"/>
            <a:ext cx="1374788" cy="238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rgbClr val="EF7622"/>
                </a:solidFill>
                <a:latin typeface="Arial"/>
                <a:ea typeface="Arial"/>
                <a:cs typeface="Arial"/>
                <a:sym typeface="Arial"/>
              </a:rPr>
              <a:t>Cloud Gateways</a:t>
            </a:r>
            <a:endParaRPr/>
          </a:p>
        </p:txBody>
      </p:sp>
      <p:sp>
        <p:nvSpPr>
          <p:cNvPr id="71" name="Google Shape;71;p16"/>
          <p:cNvSpPr txBox="1"/>
          <p:nvPr/>
        </p:nvSpPr>
        <p:spPr>
          <a:xfrm>
            <a:off x="6307686" y="2159220"/>
            <a:ext cx="1165382" cy="192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139BE9"/>
                </a:solidFill>
                <a:latin typeface="Arial"/>
                <a:ea typeface="Arial"/>
                <a:cs typeface="Arial"/>
                <a:sym typeface="Arial"/>
              </a:rPr>
              <a:t>SaaS / IaaS</a:t>
            </a:r>
            <a:endParaRPr sz="800">
              <a:solidFill>
                <a:srgbClr val="139BE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16"/>
          <p:cNvSpPr/>
          <p:nvPr/>
        </p:nvSpPr>
        <p:spPr>
          <a:xfrm>
            <a:off x="275607" y="4103457"/>
            <a:ext cx="2779264" cy="803650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16"/>
          <p:cNvSpPr/>
          <p:nvPr/>
        </p:nvSpPr>
        <p:spPr>
          <a:xfrm>
            <a:off x="3243126" y="4096602"/>
            <a:ext cx="2779264" cy="803650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16"/>
          <p:cNvSpPr/>
          <p:nvPr/>
        </p:nvSpPr>
        <p:spPr>
          <a:xfrm>
            <a:off x="6224454" y="4092936"/>
            <a:ext cx="2779264" cy="803650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5" name="Google Shape;75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084624" y="4236499"/>
            <a:ext cx="574566" cy="572276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6"/>
          <p:cNvSpPr txBox="1"/>
          <p:nvPr/>
        </p:nvSpPr>
        <p:spPr>
          <a:xfrm>
            <a:off x="304800" y="5029200"/>
            <a:ext cx="2838026" cy="5002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Arial Narrow"/>
              </a:rPr>
              <a:t>Zero touch 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 Narrow"/>
                <a:cs typeface="Arial" pitchFamily="34" charset="0"/>
                <a:sym typeface="Arial Narrow"/>
              </a:rPr>
              <a:t>deployments</a:t>
            </a:r>
            <a:r>
              <a:rPr lang="en-US" sz="1400" dirty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, </a:t>
            </a:r>
            <a:r>
              <a:rPr lang="en-US" sz="140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Arial Narrow"/>
              </a:rPr>
              <a:t>simplified operations, one-click service insertion</a:t>
            </a:r>
            <a:endParaRPr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7" name="Google Shape;77;p16"/>
          <p:cNvSpPr txBox="1"/>
          <p:nvPr/>
        </p:nvSpPr>
        <p:spPr>
          <a:xfrm>
            <a:off x="6172200" y="5029200"/>
            <a:ext cx="3331436" cy="736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lvl="0"/>
            <a:r>
              <a:rPr lang="en-US" sz="1400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Arial"/>
              </a:rPr>
              <a:t>Direct cloud access with</a:t>
            </a:r>
          </a:p>
          <a:p>
            <a:pPr lvl="0"/>
            <a:r>
              <a:rPr lang="en-US" sz="1400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Arial"/>
              </a:rPr>
              <a:t> performance, reliability and security </a:t>
            </a:r>
            <a:endParaRPr sz="140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8" name="Google Shape;78;p16"/>
          <p:cNvSpPr txBox="1"/>
          <p:nvPr/>
        </p:nvSpPr>
        <p:spPr>
          <a:xfrm>
            <a:off x="585622" y="4261030"/>
            <a:ext cx="2265608" cy="5002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Simplified WAN Management</a:t>
            </a:r>
            <a:endParaRPr/>
          </a:p>
        </p:txBody>
      </p:sp>
      <p:sp>
        <p:nvSpPr>
          <p:cNvPr id="79" name="Google Shape;79;p16"/>
          <p:cNvSpPr txBox="1"/>
          <p:nvPr/>
        </p:nvSpPr>
        <p:spPr>
          <a:xfrm>
            <a:off x="6917688" y="4251010"/>
            <a:ext cx="1884587" cy="5002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Managed on-ramp to the cloud</a:t>
            </a:r>
            <a:endParaRPr/>
          </a:p>
        </p:txBody>
      </p:sp>
      <p:pic>
        <p:nvPicPr>
          <p:cNvPr id="80" name="Google Shape;80;p16" descr="http://batishtechnologies.com/wp-content/uploads/2015/04/network-management.jpg"/>
          <p:cNvPicPr preferRelativeResize="0"/>
          <p:nvPr/>
        </p:nvPicPr>
        <p:blipFill rotWithShape="1">
          <a:blip r:embed="rId6" cstate="print">
            <a:alphaModFix/>
          </a:blip>
          <a:srcRect/>
          <a:stretch/>
        </p:blipFill>
        <p:spPr>
          <a:xfrm>
            <a:off x="94386" y="4275645"/>
            <a:ext cx="612285" cy="391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 descr="MigrationToCloud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123070" y="4293282"/>
            <a:ext cx="693941" cy="488997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6"/>
          <p:cNvSpPr txBox="1"/>
          <p:nvPr/>
        </p:nvSpPr>
        <p:spPr>
          <a:xfrm>
            <a:off x="5479621" y="3437083"/>
            <a:ext cx="1374788" cy="238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rgbClr val="EF7622"/>
                </a:solidFill>
                <a:latin typeface="Arial"/>
                <a:ea typeface="Arial"/>
                <a:cs typeface="Arial"/>
                <a:sym typeface="Arial"/>
              </a:rPr>
              <a:t>Datacenter Edges</a:t>
            </a:r>
            <a:endParaRPr/>
          </a:p>
        </p:txBody>
      </p:sp>
      <p:sp>
        <p:nvSpPr>
          <p:cNvPr id="83" name="Google Shape;83;p16"/>
          <p:cNvSpPr txBox="1"/>
          <p:nvPr/>
        </p:nvSpPr>
        <p:spPr>
          <a:xfrm>
            <a:off x="3137440" y="5022413"/>
            <a:ext cx="3130759" cy="715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Arial Narrow"/>
              </a:rPr>
              <a:t>Transport independent performance for the most demanding apps, leverages economical bandwidth</a:t>
            </a:r>
            <a:endParaRPr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4" name="Google Shape;84;p16"/>
          <p:cNvSpPr txBox="1"/>
          <p:nvPr/>
        </p:nvSpPr>
        <p:spPr>
          <a:xfrm>
            <a:off x="2895600" y="2514600"/>
            <a:ext cx="3107208" cy="3770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SD-WAN Overlay</a:t>
            </a:r>
            <a:endParaRPr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85" name="Google Shape;85;p16" descr="VeloCloud5x0_Angl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857163" y="2476983"/>
            <a:ext cx="731402" cy="508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6" descr="VeloCloud1000_Angle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680513" y="2866167"/>
            <a:ext cx="840007" cy="584085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6"/>
          <p:cNvSpPr txBox="1"/>
          <p:nvPr/>
        </p:nvSpPr>
        <p:spPr>
          <a:xfrm>
            <a:off x="3422600" y="4223257"/>
            <a:ext cx="2366394" cy="5002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Assured Application Performance</a:t>
            </a:r>
            <a:endParaRPr/>
          </a:p>
        </p:txBody>
      </p:sp>
      <p:sp>
        <p:nvSpPr>
          <p:cNvPr id="88" name="Google Shape;88;p16"/>
          <p:cNvSpPr txBox="1"/>
          <p:nvPr/>
        </p:nvSpPr>
        <p:spPr>
          <a:xfrm>
            <a:off x="2667000" y="2133600"/>
            <a:ext cx="1407528" cy="284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tx2"/>
                </a:solidFill>
                <a:latin typeface="Arial"/>
                <a:ea typeface="Arial"/>
                <a:cs typeface="Arial"/>
                <a:sym typeface="Arial"/>
              </a:rPr>
              <a:t>Private /MPLS</a:t>
            </a:r>
            <a:endParaRPr>
              <a:solidFill>
                <a:schemeClr val="tx2"/>
              </a:solidFill>
            </a:endParaRPr>
          </a:p>
        </p:txBody>
      </p:sp>
      <p:sp>
        <p:nvSpPr>
          <p:cNvPr id="89" name="Google Shape;89;p16"/>
          <p:cNvSpPr txBox="1"/>
          <p:nvPr/>
        </p:nvSpPr>
        <p:spPr>
          <a:xfrm>
            <a:off x="4106188" y="2146308"/>
            <a:ext cx="1407528" cy="284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tx2"/>
                </a:solidFill>
                <a:latin typeface="Arial"/>
                <a:ea typeface="Arial"/>
                <a:cs typeface="Arial"/>
                <a:sym typeface="Arial"/>
              </a:rPr>
              <a:t>3G/4G LTE</a:t>
            </a:r>
            <a:endParaRPr>
              <a:solidFill>
                <a:schemeClr val="tx2"/>
              </a:solidFill>
            </a:endParaRPr>
          </a:p>
        </p:txBody>
      </p:sp>
      <p:sp>
        <p:nvSpPr>
          <p:cNvPr id="90" name="Google Shape;90;p16"/>
          <p:cNvSpPr txBox="1"/>
          <p:nvPr/>
        </p:nvSpPr>
        <p:spPr>
          <a:xfrm>
            <a:off x="3243128" y="3002725"/>
            <a:ext cx="1977103" cy="284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tx2"/>
                </a:solidFill>
                <a:latin typeface="Arial"/>
                <a:ea typeface="Arial"/>
                <a:cs typeface="Arial"/>
                <a:sym typeface="Arial"/>
              </a:rPr>
              <a:t>Internet Broadband</a:t>
            </a:r>
            <a:endParaRPr>
              <a:solidFill>
                <a:schemeClr val="tx2"/>
              </a:solidFill>
            </a:endParaRPr>
          </a:p>
        </p:txBody>
      </p:sp>
      <p:grpSp>
        <p:nvGrpSpPr>
          <p:cNvPr id="2" name="Google Shape;91;p16"/>
          <p:cNvGrpSpPr/>
          <p:nvPr/>
        </p:nvGrpSpPr>
        <p:grpSpPr>
          <a:xfrm>
            <a:off x="5410200" y="685800"/>
            <a:ext cx="3505199" cy="1828800"/>
            <a:chOff x="6750257" y="1071395"/>
            <a:chExt cx="2209016" cy="1216034"/>
          </a:xfrm>
        </p:grpSpPr>
        <p:pic>
          <p:nvPicPr>
            <p:cNvPr id="92" name="Google Shape;92;p16" descr="Cloud.png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6750257" y="1071395"/>
              <a:ext cx="2209016" cy="12160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3" name="Google Shape;93;p16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6788730" y="1483428"/>
              <a:ext cx="663211" cy="4237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4" name="Google Shape;94;p16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7251505" y="1633465"/>
              <a:ext cx="762764" cy="3544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5" name="Google Shape;95;p16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7189537" y="1367216"/>
              <a:ext cx="492568" cy="1970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6" name="Google Shape;96;p16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8074327" y="1664025"/>
              <a:ext cx="334460" cy="3344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7" name="Google Shape;97;p16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7739538" y="1344126"/>
              <a:ext cx="492608" cy="16625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8" name="Google Shape;98;p16"/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7739538" y="1519171"/>
              <a:ext cx="826541" cy="1414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9" name="Google Shape;99;p16"/>
            <p:cNvPicPr preferRelativeResize="0"/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>
              <a:off x="7405449" y="1177499"/>
              <a:ext cx="484042" cy="21459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0" name="Google Shape;100;p16" descr="Cloud_Gateway.png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5444949" y="1816074"/>
            <a:ext cx="1025088" cy="5911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9"/>
          <p:cNvSpPr txBox="1">
            <a:spLocks noGrp="1"/>
          </p:cNvSpPr>
          <p:nvPr>
            <p:ph type="title"/>
          </p:nvPr>
        </p:nvSpPr>
        <p:spPr>
          <a:xfrm>
            <a:off x="457200" y="134938"/>
            <a:ext cx="6172200" cy="806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5191CD"/>
                </a:solidFill>
                <a:latin typeface="Arial Narrow"/>
                <a:ea typeface="Arial Narrow"/>
                <a:cs typeface="Arial Narrow"/>
                <a:sym typeface="Arial Narrow"/>
              </a:rPr>
              <a:t>Dynamic Multi-Path Optimization </a:t>
            </a:r>
            <a:endParaRPr sz="3200" b="1" i="0" u="none" strike="noStrike" cap="none">
              <a:solidFill>
                <a:srgbClr val="5191CD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44" name="Google Shape;244;p19"/>
          <p:cNvSpPr/>
          <p:nvPr/>
        </p:nvSpPr>
        <p:spPr>
          <a:xfrm>
            <a:off x="284922" y="1603919"/>
            <a:ext cx="7646365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Assured Application performance over MPLS, Internet broadband and LTE circuits</a:t>
            </a:r>
            <a:endParaRPr/>
          </a:p>
        </p:txBody>
      </p:sp>
      <p:sp>
        <p:nvSpPr>
          <p:cNvPr id="245" name="Google Shape;245;p19"/>
          <p:cNvSpPr/>
          <p:nvPr/>
        </p:nvSpPr>
        <p:spPr>
          <a:xfrm>
            <a:off x="392376" y="2168061"/>
            <a:ext cx="2743200" cy="338554"/>
          </a:xfrm>
          <a:prstGeom prst="rect">
            <a:avLst/>
          </a:prstGeom>
          <a:gradFill>
            <a:gsLst>
              <a:gs pos="0">
                <a:srgbClr val="005487"/>
              </a:gs>
              <a:gs pos="100000">
                <a:srgbClr val="00AEFF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Continuous Monitoring</a:t>
            </a:r>
            <a:endParaRPr/>
          </a:p>
        </p:txBody>
      </p:sp>
      <p:sp>
        <p:nvSpPr>
          <p:cNvPr id="246" name="Google Shape;246;p19"/>
          <p:cNvSpPr/>
          <p:nvPr/>
        </p:nvSpPr>
        <p:spPr>
          <a:xfrm>
            <a:off x="392376" y="2508640"/>
            <a:ext cx="274320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1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Automatic capacity testing</a:t>
            </a:r>
            <a:endParaRPr/>
          </a:p>
          <a:p>
            <a:pPr marL="0" marR="0" lvl="1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Continuous link &amp; path quality monitoring</a:t>
            </a:r>
            <a:endParaRPr/>
          </a:p>
        </p:txBody>
      </p:sp>
      <p:sp>
        <p:nvSpPr>
          <p:cNvPr id="247" name="Google Shape;247;p19"/>
          <p:cNvSpPr/>
          <p:nvPr/>
        </p:nvSpPr>
        <p:spPr>
          <a:xfrm>
            <a:off x="392376" y="3340269"/>
            <a:ext cx="2743200" cy="338554"/>
          </a:xfrm>
          <a:prstGeom prst="rect">
            <a:avLst/>
          </a:prstGeom>
          <a:gradFill>
            <a:gsLst>
              <a:gs pos="0">
                <a:srgbClr val="005487"/>
              </a:gs>
              <a:gs pos="100000">
                <a:srgbClr val="00AEFF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Dynamic App Steering</a:t>
            </a:r>
            <a:endParaRPr/>
          </a:p>
        </p:txBody>
      </p:sp>
      <p:sp>
        <p:nvSpPr>
          <p:cNvPr id="248" name="Google Shape;248;p19"/>
          <p:cNvSpPr/>
          <p:nvPr/>
        </p:nvSpPr>
        <p:spPr>
          <a:xfrm>
            <a:off x="392376" y="3678823"/>
            <a:ext cx="2743200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App aware per Packet Steering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Virtualized: apps not tied to links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Aggregated bandwidth for single flows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Policies abstracted by service groups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Backup link policy</a:t>
            </a:r>
            <a:endParaRPr/>
          </a:p>
        </p:txBody>
      </p:sp>
      <p:sp>
        <p:nvSpPr>
          <p:cNvPr id="249" name="Google Shape;249;p19"/>
          <p:cNvSpPr/>
          <p:nvPr/>
        </p:nvSpPr>
        <p:spPr>
          <a:xfrm>
            <a:off x="392376" y="4747821"/>
            <a:ext cx="2743200" cy="338554"/>
          </a:xfrm>
          <a:prstGeom prst="rect">
            <a:avLst/>
          </a:prstGeom>
          <a:gradFill>
            <a:gsLst>
              <a:gs pos="0">
                <a:srgbClr val="005487"/>
              </a:gs>
              <a:gs pos="100000">
                <a:srgbClr val="00AEFF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On Demand </a:t>
            </a:r>
            <a:r>
              <a:rPr lang="en-US" sz="1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Remediation</a:t>
            </a:r>
            <a:endParaRPr/>
          </a:p>
        </p:txBody>
      </p:sp>
      <p:sp>
        <p:nvSpPr>
          <p:cNvPr id="250" name="Google Shape;250;p19"/>
          <p:cNvSpPr/>
          <p:nvPr/>
        </p:nvSpPr>
        <p:spPr>
          <a:xfrm>
            <a:off x="392376" y="5060560"/>
            <a:ext cx="274320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Error &amp; jitter correction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Automatic steering for brownouts/blackout</a:t>
            </a:r>
            <a:endParaRPr/>
          </a:p>
        </p:txBody>
      </p:sp>
      <p:pic>
        <p:nvPicPr>
          <p:cNvPr id="251" name="Google Shape;251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97741" y="1942473"/>
            <a:ext cx="5021800" cy="3978267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19"/>
          <p:cNvSpPr/>
          <p:nvPr/>
        </p:nvSpPr>
        <p:spPr>
          <a:xfrm>
            <a:off x="3233240" y="4257555"/>
            <a:ext cx="2903220" cy="1247897"/>
          </a:xfrm>
          <a:prstGeom prst="wedgeRoundRectCallout">
            <a:avLst>
              <a:gd name="adj1" fmla="val 34787"/>
              <a:gd name="adj2" fmla="val -109877"/>
              <a:gd name="adj3" fmla="val 16667"/>
            </a:avLst>
          </a:prstGeom>
          <a:solidFill>
            <a:srgbClr val="936900"/>
          </a:solidFill>
          <a:ln w="9525" cap="flat" cmpd="sng">
            <a:solidFill>
              <a:srgbClr val="4B8DCB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Case Study: Retail Hybrid WAN</a:t>
            </a:r>
            <a:endParaRPr/>
          </a:p>
          <a:p>
            <a:pPr marL="60323" marR="0" lvl="0" indent="-60323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Char char="•"/>
            </a:pPr>
            <a:r>
              <a:rPr lang="en-US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MPLS packet loss and outage</a:t>
            </a:r>
            <a:endParaRPr/>
          </a:p>
          <a:p>
            <a:pPr marL="60323" marR="0" lvl="0" indent="-60323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Char char="•"/>
            </a:pPr>
            <a:r>
              <a:rPr lang="en-US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Performance issues on CABLE</a:t>
            </a:r>
            <a:endParaRPr/>
          </a:p>
          <a:p>
            <a:pPr marL="60323" marR="0" lvl="0" indent="317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323" marR="0" lvl="0" indent="-6032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VeloCloud Delivers Excellent VoIP Quality</a:t>
            </a:r>
            <a:endParaRPr/>
          </a:p>
          <a:p>
            <a:pPr marL="60323" marR="0" lvl="0" indent="-60323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Char char="•"/>
            </a:pPr>
            <a:r>
              <a:rPr lang="en-US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Sub-sec steering of VOIP without call drops</a:t>
            </a:r>
            <a:endParaRPr/>
          </a:p>
          <a:p>
            <a:pPr marL="60323" marR="0" lvl="0" indent="-60323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Char char="•"/>
            </a:pPr>
            <a:r>
              <a:rPr lang="en-US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On-demand mitigation of packet loss &amp; jitter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0"/>
          <p:cNvSpPr txBox="1">
            <a:spLocks noGrp="1"/>
          </p:cNvSpPr>
          <p:nvPr>
            <p:ph type="title"/>
          </p:nvPr>
        </p:nvSpPr>
        <p:spPr>
          <a:xfrm>
            <a:off x="194656" y="873946"/>
            <a:ext cx="8949344" cy="711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30" b="1" i="0" u="none" strike="noStrike" cap="none">
                <a:solidFill>
                  <a:srgbClr val="5191CD"/>
                </a:solidFill>
                <a:latin typeface="Arial Narrow"/>
                <a:ea typeface="Arial Narrow"/>
                <a:cs typeface="Arial Narrow"/>
                <a:sym typeface="Arial Narrow"/>
              </a:rPr>
              <a:t>Combine All WAN Links with Intelligent Link Bonding</a:t>
            </a:r>
            <a:br>
              <a:rPr lang="en-US" sz="2430" b="1" i="0" u="none" strike="noStrike" cap="none">
                <a:solidFill>
                  <a:srgbClr val="5191CD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lang="en-US" sz="1800" b="1" i="1" u="none" strike="noStrike" cap="none">
                <a:solidFill>
                  <a:srgbClr val="5191CD"/>
                </a:solidFill>
                <a:latin typeface="Arial Narrow"/>
                <a:ea typeface="Arial Narrow"/>
                <a:cs typeface="Arial Narrow"/>
                <a:sym typeface="Arial Narrow"/>
              </a:rPr>
              <a:t>Activate Idle Backup Links to Increase Throughput and Application Performance</a:t>
            </a:r>
            <a:endParaRPr/>
          </a:p>
        </p:txBody>
      </p:sp>
      <p:grpSp>
        <p:nvGrpSpPr>
          <p:cNvPr id="2" name="Google Shape;259;p20"/>
          <p:cNvGrpSpPr/>
          <p:nvPr/>
        </p:nvGrpSpPr>
        <p:grpSpPr>
          <a:xfrm>
            <a:off x="4726477" y="1697421"/>
            <a:ext cx="4447753" cy="4183721"/>
            <a:chOff x="4726476" y="840170"/>
            <a:chExt cx="4447753" cy="4183721"/>
          </a:xfrm>
        </p:grpSpPr>
        <p:sp>
          <p:nvSpPr>
            <p:cNvPr id="260" name="Google Shape;260;p20"/>
            <p:cNvSpPr txBox="1"/>
            <p:nvPr/>
          </p:nvSpPr>
          <p:spPr>
            <a:xfrm>
              <a:off x="4726476" y="3553482"/>
              <a:ext cx="3931920" cy="14704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231775" marR="0" lvl="0" indent="-231775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Noto Sans Symbols"/>
                <a:buChar char="✓"/>
              </a:pPr>
              <a:r>
                <a:rPr lang="en-US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Per-packet load balancing utilizes all links to maximize throughput even for single traffic flow, e.g. large backup </a:t>
              </a:r>
              <a:endParaRPr/>
            </a:p>
            <a:p>
              <a:pPr marL="231775" marR="0" lvl="0" indent="-155575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Noto Sans Symbols"/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31775" marR="0" lvl="0" indent="-231775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Noto Sans Symbols"/>
                <a:buChar char="✓"/>
              </a:pPr>
              <a:r>
                <a:rPr lang="en-US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Real time link performance awareness on-demand remediation ensures maximum possible throughput</a:t>
              </a: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20"/>
            <p:cNvSpPr/>
            <p:nvPr/>
          </p:nvSpPr>
          <p:spPr>
            <a:xfrm>
              <a:off x="8332981" y="978650"/>
              <a:ext cx="841248" cy="185318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20"/>
            <p:cNvSpPr/>
            <p:nvPr/>
          </p:nvSpPr>
          <p:spPr>
            <a:xfrm>
              <a:off x="4726476" y="840170"/>
              <a:ext cx="3931920" cy="2112928"/>
            </a:xfrm>
            <a:prstGeom prst="roundRect">
              <a:avLst>
                <a:gd name="adj" fmla="val 6177"/>
              </a:avLst>
            </a:prstGeom>
            <a:gradFill>
              <a:gsLst>
                <a:gs pos="0">
                  <a:srgbClr val="BFBFBF"/>
                </a:gs>
                <a:gs pos="64000">
                  <a:schemeClr val="lt1"/>
                </a:gs>
                <a:gs pos="100000">
                  <a:schemeClr val="lt1"/>
                </a:gs>
              </a:gsLst>
              <a:lin ang="4500000" scaled="0"/>
            </a:gradFill>
            <a:ln>
              <a:noFill/>
            </a:ln>
            <a:effectLst>
              <a:outerShdw blurRad="165100" dist="63500" dir="3420000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20"/>
            <p:cNvSpPr/>
            <p:nvPr/>
          </p:nvSpPr>
          <p:spPr>
            <a:xfrm>
              <a:off x="4726476" y="3036919"/>
              <a:ext cx="3931920" cy="356771"/>
            </a:xfrm>
            <a:prstGeom prst="rect">
              <a:avLst/>
            </a:prstGeom>
            <a:noFill/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 dirty="0" smtClean="0">
                  <a:solidFill>
                    <a:srgbClr val="0070C0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Borderless</a:t>
              </a:r>
              <a:r>
                <a:rPr lang="en-US" sz="2200" dirty="0" smtClean="0">
                  <a:solidFill>
                    <a:srgbClr val="0070C0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 </a:t>
              </a:r>
              <a:r>
                <a:rPr lang="en-US" sz="2200" dirty="0">
                  <a:solidFill>
                    <a:srgbClr val="0070C0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Cloud-Delivered SD-WAN</a:t>
              </a:r>
              <a:endParaRPr/>
            </a:p>
          </p:txBody>
        </p:sp>
        <p:sp>
          <p:nvSpPr>
            <p:cNvPr id="264" name="Google Shape;264;p20"/>
            <p:cNvSpPr txBox="1"/>
            <p:nvPr/>
          </p:nvSpPr>
          <p:spPr>
            <a:xfrm>
              <a:off x="4726476" y="936655"/>
              <a:ext cx="3931920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936900"/>
                  </a:solidFill>
                  <a:latin typeface="Arial"/>
                  <a:ea typeface="Arial"/>
                  <a:cs typeface="Arial"/>
                  <a:sym typeface="Arial"/>
                </a:rPr>
                <a:t>10x higher throughput, better app performance</a:t>
              </a:r>
              <a:endParaRPr sz="1000">
                <a:solidFill>
                  <a:srgbClr val="9369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65" name="Google Shape;265;p20"/>
            <p:cNvCxnSpPr/>
            <p:nvPr/>
          </p:nvCxnSpPr>
          <p:spPr>
            <a:xfrm>
              <a:off x="5312876" y="2098276"/>
              <a:ext cx="627399" cy="0"/>
            </a:xfrm>
            <a:prstGeom prst="straightConnector1">
              <a:avLst/>
            </a:prstGeom>
            <a:noFill/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266" name="Google Shape;266;p20"/>
            <p:cNvCxnSpPr/>
            <p:nvPr/>
          </p:nvCxnSpPr>
          <p:spPr>
            <a:xfrm>
              <a:off x="5312876" y="2224536"/>
              <a:ext cx="627399" cy="0"/>
            </a:xfrm>
            <a:prstGeom prst="straightConnector1">
              <a:avLst/>
            </a:prstGeom>
            <a:noFill/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grpSp>
          <p:nvGrpSpPr>
            <p:cNvPr id="3" name="Google Shape;267;p20"/>
            <p:cNvGrpSpPr/>
            <p:nvPr/>
          </p:nvGrpSpPr>
          <p:grpSpPr>
            <a:xfrm>
              <a:off x="5599862" y="1900940"/>
              <a:ext cx="1931319" cy="465452"/>
              <a:chOff x="4956260" y="1056274"/>
              <a:chExt cx="2745400" cy="644684"/>
            </a:xfrm>
          </p:grpSpPr>
          <p:pic>
            <p:nvPicPr>
              <p:cNvPr id="268" name="Google Shape;268;p20" descr="InternetAsWAN.png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4956260" y="1056274"/>
                <a:ext cx="1469644" cy="64468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69" name="Google Shape;269;p20" descr="InternetAsWAN.png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6232016" y="1056274"/>
                <a:ext cx="1469644" cy="64468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270" name="Google Shape;270;p20" descr="Cloud_Gateway.p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066467" y="1687063"/>
              <a:ext cx="884583" cy="51010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1" name="Google Shape;271;p20" descr="VeloCloud5x0_Angle.pn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128812" y="2123351"/>
              <a:ext cx="674402" cy="4684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2" name="Google Shape;272;p20" descr="VeloCloud5x0_Angle.pn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815923" y="1914482"/>
              <a:ext cx="674402" cy="4684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3" name="Google Shape;273;p20" descr="http://static1.squarespace.com/static/551724c2e4b03ac54f21c5e8/55915b50e4b00c1a5671de24/55915bade4b0b3c98bc362d3/1435589812368/Dropbox-Logo.png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660557" y="1432829"/>
              <a:ext cx="335584" cy="3355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4" name="Google Shape;274;p20" descr="http://zone1.foggycloudscom.netdna-cdn.com/wp-content/uploads/2015/01/Box3.png?d83d0f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8043277" y="1773993"/>
              <a:ext cx="279122" cy="279122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4" name="Google Shape;275;p20"/>
            <p:cNvGrpSpPr/>
            <p:nvPr/>
          </p:nvGrpSpPr>
          <p:grpSpPr>
            <a:xfrm>
              <a:off x="7730148" y="2257421"/>
              <a:ext cx="592251" cy="491725"/>
              <a:chOff x="7891143" y="2024310"/>
              <a:chExt cx="592251" cy="491725"/>
            </a:xfrm>
          </p:grpSpPr>
          <p:pic>
            <p:nvPicPr>
              <p:cNvPr id="276" name="Google Shape;276;p20" descr="http://scwww.awdit.com/sicon/165/e1628c508adfe233aa5e798d62df5181.png"/>
              <p:cNvPicPr preferRelativeResize="0"/>
              <p:nvPr/>
            </p:nvPicPr>
            <p:blipFill rotWithShape="1">
              <a:blip r:embed="rId8">
                <a:alphaModFix/>
              </a:blip>
              <a:srcRect/>
              <a:stretch/>
            </p:blipFill>
            <p:spPr>
              <a:xfrm>
                <a:off x="8052596" y="2024310"/>
                <a:ext cx="284794" cy="284794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77" name="Google Shape;277;p20"/>
              <p:cNvSpPr txBox="1"/>
              <p:nvPr/>
            </p:nvSpPr>
            <p:spPr>
              <a:xfrm>
                <a:off x="7891143" y="2269814"/>
                <a:ext cx="592251" cy="2462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500">
                    <a:solidFill>
                      <a:srgbClr val="7F7F7F"/>
                    </a:solidFill>
                    <a:latin typeface="Droid Sans Mono"/>
                    <a:ea typeface="Droid Sans Mono"/>
                    <a:cs typeface="Droid Sans Mono"/>
                    <a:sym typeface="Droid Sans Mono"/>
                  </a:rPr>
                  <a:t>Enterprise</a:t>
                </a:r>
                <a:br>
                  <a:rPr lang="en-US" sz="500">
                    <a:solidFill>
                      <a:srgbClr val="7F7F7F"/>
                    </a:solidFill>
                    <a:latin typeface="Droid Sans Mono"/>
                    <a:ea typeface="Droid Sans Mono"/>
                    <a:cs typeface="Droid Sans Mono"/>
                    <a:sym typeface="Droid Sans Mono"/>
                  </a:rPr>
                </a:br>
                <a:r>
                  <a:rPr lang="en-US" sz="500">
                    <a:solidFill>
                      <a:srgbClr val="7F7F7F"/>
                    </a:solidFill>
                    <a:latin typeface="Droid Sans Mono"/>
                    <a:ea typeface="Droid Sans Mono"/>
                    <a:cs typeface="Droid Sans Mono"/>
                    <a:sym typeface="Droid Sans Mono"/>
                  </a:rPr>
                  <a:t>Backup</a:t>
                </a:r>
                <a:endParaRPr/>
              </a:p>
            </p:txBody>
          </p:sp>
        </p:grpSp>
        <p:sp>
          <p:nvSpPr>
            <p:cNvPr id="278" name="Google Shape;278;p20"/>
            <p:cNvSpPr/>
            <p:nvPr/>
          </p:nvSpPr>
          <p:spPr>
            <a:xfrm>
              <a:off x="5526443" y="1900292"/>
              <a:ext cx="63992" cy="501918"/>
            </a:xfrm>
            <a:prstGeom prst="ellipse">
              <a:avLst/>
            </a:prstGeom>
            <a:noFill/>
            <a:ln w="12700" cap="flat" cmpd="sng">
              <a:solidFill>
                <a:schemeClr val="dk2"/>
              </a:solidFill>
              <a:prstDash val="dot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" name="Google Shape;279;p20"/>
          <p:cNvGrpSpPr/>
          <p:nvPr/>
        </p:nvGrpSpPr>
        <p:grpSpPr>
          <a:xfrm>
            <a:off x="0" y="1702053"/>
            <a:ext cx="4462670" cy="4184198"/>
            <a:chOff x="0" y="844803"/>
            <a:chExt cx="4462670" cy="4184198"/>
          </a:xfrm>
        </p:grpSpPr>
        <p:sp>
          <p:nvSpPr>
            <p:cNvPr id="280" name="Google Shape;280;p20"/>
            <p:cNvSpPr/>
            <p:nvPr/>
          </p:nvSpPr>
          <p:spPr>
            <a:xfrm>
              <a:off x="0" y="975360"/>
              <a:ext cx="841248" cy="185318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20"/>
            <p:cNvSpPr/>
            <p:nvPr/>
          </p:nvSpPr>
          <p:spPr>
            <a:xfrm>
              <a:off x="457716" y="844803"/>
              <a:ext cx="3931920" cy="2112928"/>
            </a:xfrm>
            <a:prstGeom prst="roundRect">
              <a:avLst>
                <a:gd name="adj" fmla="val 6177"/>
              </a:avLst>
            </a:prstGeom>
            <a:gradFill>
              <a:gsLst>
                <a:gs pos="0">
                  <a:srgbClr val="BFBFBF"/>
                </a:gs>
                <a:gs pos="64000">
                  <a:schemeClr val="lt1"/>
                </a:gs>
                <a:gs pos="100000">
                  <a:schemeClr val="lt1"/>
                </a:gs>
              </a:gsLst>
              <a:lin ang="4500000" scaled="0"/>
            </a:gradFill>
            <a:ln>
              <a:noFill/>
            </a:ln>
            <a:effectLst>
              <a:outerShdw blurRad="165100" dist="63500" dir="3420000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20"/>
            <p:cNvSpPr txBox="1"/>
            <p:nvPr/>
          </p:nvSpPr>
          <p:spPr>
            <a:xfrm>
              <a:off x="457200" y="3558592"/>
              <a:ext cx="3931920" cy="14704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231775" marR="0" lvl="0" indent="-231775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Noto Sans Symbols"/>
                <a:buChar char="✕"/>
              </a:pPr>
              <a:r>
                <a:rPr lang="en-US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Typical setup is active/standby WAN. Complex routing protocol tuning required to enable active/active.</a:t>
              </a:r>
              <a:endParaRPr/>
            </a:p>
            <a:p>
              <a:pPr marL="231775" marR="0" lvl="0" indent="-155575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Noto Sans Symbols"/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31775" marR="0" lvl="0" indent="-231775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Noto Sans Symbols"/>
                <a:buChar char="✕"/>
              </a:pPr>
              <a:r>
                <a:rPr lang="en-US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Link performance degradation will severely affect throughput</a:t>
              </a:r>
              <a:endParaRPr/>
            </a:p>
          </p:txBody>
        </p:sp>
        <p:sp>
          <p:nvSpPr>
            <p:cNvPr id="283" name="Google Shape;283;p20"/>
            <p:cNvSpPr/>
            <p:nvPr/>
          </p:nvSpPr>
          <p:spPr>
            <a:xfrm>
              <a:off x="457200" y="3040552"/>
              <a:ext cx="3931920" cy="356771"/>
            </a:xfrm>
            <a:prstGeom prst="rect">
              <a:avLst/>
            </a:prstGeom>
            <a:noFill/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>
                  <a:solidFill>
                    <a:srgbClr val="FF0000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Traditional WAN</a:t>
              </a:r>
              <a:endParaRPr/>
            </a:p>
          </p:txBody>
        </p:sp>
        <p:sp>
          <p:nvSpPr>
            <p:cNvPr id="284" name="Google Shape;284;p20"/>
            <p:cNvSpPr txBox="1"/>
            <p:nvPr/>
          </p:nvSpPr>
          <p:spPr>
            <a:xfrm>
              <a:off x="530750" y="935319"/>
              <a:ext cx="3931920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Poor WAN link utilization with active/standby </a:t>
              </a:r>
              <a:endParaRPr sz="10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" name="Google Shape;285;p20"/>
            <p:cNvGrpSpPr/>
            <p:nvPr/>
          </p:nvGrpSpPr>
          <p:grpSpPr>
            <a:xfrm>
              <a:off x="1110409" y="1426866"/>
              <a:ext cx="2772467" cy="1316317"/>
              <a:chOff x="1349249" y="1426866"/>
              <a:chExt cx="2772467" cy="1316317"/>
            </a:xfrm>
          </p:grpSpPr>
          <p:cxnSp>
            <p:nvCxnSpPr>
              <p:cNvPr id="286" name="Google Shape;286;p20"/>
              <p:cNvCxnSpPr/>
              <p:nvPr/>
            </p:nvCxnSpPr>
            <p:spPr>
              <a:xfrm>
                <a:off x="1829578" y="1972700"/>
                <a:ext cx="1108001" cy="89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cxnSp>
            <p:nvCxnSpPr>
              <p:cNvPr id="287" name="Google Shape;287;p20"/>
              <p:cNvCxnSpPr/>
              <p:nvPr/>
            </p:nvCxnSpPr>
            <p:spPr>
              <a:xfrm>
                <a:off x="1821957" y="2309675"/>
                <a:ext cx="1115622" cy="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accent4"/>
                </a:solidFill>
                <a:prstDash val="dot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pic>
            <p:nvPicPr>
              <p:cNvPr id="288" name="Google Shape;288;p20" descr="Router_B.png"/>
              <p:cNvPicPr preferRelativeResize="0"/>
              <p:nvPr/>
            </p:nvPicPr>
            <p:blipFill rotWithShape="1">
              <a:blip r:embed="rId9">
                <a:alphaModFix/>
              </a:blip>
              <a:srcRect/>
              <a:stretch/>
            </p:blipFill>
            <p:spPr>
              <a:xfrm>
                <a:off x="1349249" y="1882737"/>
                <a:ext cx="594629" cy="53516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89" name="Google Shape;289;p20"/>
              <p:cNvSpPr/>
              <p:nvPr/>
            </p:nvSpPr>
            <p:spPr>
              <a:xfrm>
                <a:off x="2678271" y="1803867"/>
                <a:ext cx="259308" cy="96061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0" name="Google Shape;290;p20"/>
              <p:cNvSpPr/>
              <p:nvPr/>
            </p:nvSpPr>
            <p:spPr>
              <a:xfrm>
                <a:off x="2550042" y="1803867"/>
                <a:ext cx="91440" cy="96061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1" name="Google Shape;291;p20"/>
              <p:cNvSpPr/>
              <p:nvPr/>
            </p:nvSpPr>
            <p:spPr>
              <a:xfrm>
                <a:off x="2330373" y="1803867"/>
                <a:ext cx="182880" cy="96061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2" name="Google Shape;292;p20"/>
              <p:cNvSpPr/>
              <p:nvPr/>
            </p:nvSpPr>
            <p:spPr>
              <a:xfrm>
                <a:off x="1991832" y="1803867"/>
                <a:ext cx="301752" cy="96061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293" name="Google Shape;293;p20" descr="Router_B.png"/>
              <p:cNvPicPr preferRelativeResize="0"/>
              <p:nvPr/>
            </p:nvPicPr>
            <p:blipFill rotWithShape="1">
              <a:blip r:embed="rId9">
                <a:alphaModFix/>
              </a:blip>
              <a:srcRect/>
              <a:stretch/>
            </p:blipFill>
            <p:spPr>
              <a:xfrm>
                <a:off x="2933092" y="1875864"/>
                <a:ext cx="594629" cy="53516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94" name="Google Shape;294;p20"/>
              <p:cNvSpPr/>
              <p:nvPr/>
            </p:nvSpPr>
            <p:spPr>
              <a:xfrm>
                <a:off x="1863603" y="1803867"/>
                <a:ext cx="91440" cy="96061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295" name="Google Shape;295;p20" descr="http://www.drivesafe.org.nz/assets/Uploads/slow-icon.png"/>
              <p:cNvPicPr preferRelativeResize="0"/>
              <p:nvPr/>
            </p:nvPicPr>
            <p:blipFill rotWithShape="1">
              <a:blip r:embed="rId10">
                <a:alphaModFix/>
              </a:blip>
              <a:srcRect/>
              <a:stretch/>
            </p:blipFill>
            <p:spPr>
              <a:xfrm>
                <a:off x="2266309" y="1519643"/>
                <a:ext cx="226918" cy="22691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96" name="Google Shape;296;p20" descr="http://www.clker.com/cliparts/m/0/J/J/N/M/button-idle-hi.png"/>
              <p:cNvPicPr preferRelativeResize="0"/>
              <p:nvPr/>
            </p:nvPicPr>
            <p:blipFill rotWithShape="1">
              <a:blip r:embed="rId11">
                <a:alphaModFix/>
              </a:blip>
              <a:srcRect/>
              <a:stretch/>
            </p:blipFill>
            <p:spPr>
              <a:xfrm>
                <a:off x="2122697" y="2366392"/>
                <a:ext cx="513856" cy="16443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97" name="Google Shape;297;p20" descr="http://static1.squarespace.com/static/551724c2e4b03ac54f21c5e8/55915b50e4b00c1a5671de24/55915bade4b0b3c98bc362d3/1435589812368/Dropbox-Logo.png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3459874" y="1426866"/>
                <a:ext cx="335584" cy="33558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98" name="Google Shape;298;p20" descr="http://zone1.foggycloudscom.netdna-cdn.com/wp-content/uploads/2015/01/Box3.png?d83d0f"/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3842594" y="1768030"/>
                <a:ext cx="279122" cy="279122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7" name="Google Shape;299;p20"/>
              <p:cNvGrpSpPr/>
              <p:nvPr/>
            </p:nvGrpSpPr>
            <p:grpSpPr>
              <a:xfrm>
                <a:off x="3529465" y="2251458"/>
                <a:ext cx="592251" cy="491725"/>
                <a:chOff x="7891143" y="2024310"/>
                <a:chExt cx="592251" cy="491725"/>
              </a:xfrm>
            </p:grpSpPr>
            <p:pic>
              <p:nvPicPr>
                <p:cNvPr id="300" name="Google Shape;300;p20" descr="http://scwww.awdit.com/sicon/165/e1628c508adfe233aa5e798d62df5181.png"/>
                <p:cNvPicPr preferRelativeResize="0"/>
                <p:nvPr/>
              </p:nvPicPr>
              <p:blipFill rotWithShape="1">
                <a:blip r:embed="rId8">
                  <a:alphaModFix/>
                </a:blip>
                <a:srcRect/>
                <a:stretch/>
              </p:blipFill>
              <p:spPr>
                <a:xfrm>
                  <a:off x="8052596" y="2024310"/>
                  <a:ext cx="284794" cy="284794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301" name="Google Shape;301;p20"/>
                <p:cNvSpPr txBox="1"/>
                <p:nvPr/>
              </p:nvSpPr>
              <p:spPr>
                <a:xfrm>
                  <a:off x="7891143" y="2269814"/>
                  <a:ext cx="592251" cy="24622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500">
                      <a:solidFill>
                        <a:srgbClr val="7F7F7F"/>
                      </a:solidFill>
                      <a:latin typeface="Droid Sans Mono"/>
                      <a:ea typeface="Droid Sans Mono"/>
                      <a:cs typeface="Droid Sans Mono"/>
                      <a:sym typeface="Droid Sans Mono"/>
                    </a:rPr>
                    <a:t>Enterprise</a:t>
                  </a:r>
                  <a:br>
                    <a:rPr lang="en-US" sz="500">
                      <a:solidFill>
                        <a:srgbClr val="7F7F7F"/>
                      </a:solidFill>
                      <a:latin typeface="Droid Sans Mono"/>
                      <a:ea typeface="Droid Sans Mono"/>
                      <a:cs typeface="Droid Sans Mono"/>
                      <a:sym typeface="Droid Sans Mono"/>
                    </a:rPr>
                  </a:br>
                  <a:r>
                    <a:rPr lang="en-US" sz="500">
                      <a:solidFill>
                        <a:srgbClr val="7F7F7F"/>
                      </a:solidFill>
                      <a:latin typeface="Droid Sans Mono"/>
                      <a:ea typeface="Droid Sans Mono"/>
                      <a:cs typeface="Droid Sans Mono"/>
                      <a:sym typeface="Droid Sans Mono"/>
                    </a:rPr>
                    <a:t>Backup</a:t>
                  </a:r>
                  <a:endParaRPr/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1"/>
          <p:cNvSpPr txBox="1">
            <a:spLocks noGrp="1"/>
          </p:cNvSpPr>
          <p:nvPr>
            <p:ph type="title"/>
          </p:nvPr>
        </p:nvSpPr>
        <p:spPr>
          <a:xfrm>
            <a:off x="457200" y="134938"/>
            <a:ext cx="6172200" cy="806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5191CD"/>
                </a:solidFill>
                <a:latin typeface="Arial Narrow"/>
                <a:ea typeface="Arial Narrow"/>
                <a:cs typeface="Arial Narrow"/>
                <a:sym typeface="Arial Narrow"/>
              </a:rPr>
              <a:t>Performance Management</a:t>
            </a:r>
            <a:endParaRPr sz="2800" b="1" i="0" u="none" strike="noStrike" cap="none">
              <a:solidFill>
                <a:srgbClr val="5191CD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307" name="Google Shape;307;p2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28600" y="1371600"/>
            <a:ext cx="8753072" cy="358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2"/>
          <p:cNvSpPr txBox="1"/>
          <p:nvPr/>
        </p:nvSpPr>
        <p:spPr>
          <a:xfrm>
            <a:off x="304800" y="228600"/>
            <a:ext cx="8272546" cy="637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5191CD"/>
              </a:buClr>
              <a:buFont typeface="Arial Narrow"/>
              <a:buNone/>
            </a:pPr>
            <a:r>
              <a:rPr lang="en-US" sz="2800" b="1">
                <a:solidFill>
                  <a:srgbClr val="5191CD"/>
                </a:solidFill>
                <a:latin typeface="Arial Narrow"/>
                <a:ea typeface="Arial Narrow"/>
                <a:cs typeface="Arial Narrow"/>
                <a:sym typeface="Arial Narrow"/>
              </a:rPr>
              <a:t>Performance Over Dual Circuits</a:t>
            </a:r>
            <a:endParaRPr sz="2800" b="1">
              <a:solidFill>
                <a:srgbClr val="5191CD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313" name="Google Shape;313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0400" y="1796027"/>
            <a:ext cx="5943600" cy="3842773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22"/>
          <p:cNvSpPr txBox="1"/>
          <p:nvPr/>
        </p:nvSpPr>
        <p:spPr>
          <a:xfrm>
            <a:off x="304800" y="1295400"/>
            <a:ext cx="2895599" cy="5333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1297" marR="0" lvl="0" indent="-34129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WAN Monitoring: </a:t>
            </a:r>
            <a:endParaRPr/>
          </a:p>
          <a:p>
            <a:pPr marL="569885" marR="0" lvl="1" indent="-22698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Automatic capacity testing</a:t>
            </a:r>
            <a:endParaRPr/>
          </a:p>
          <a:p>
            <a:pPr marL="569885" marR="0" lvl="1" indent="-22698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Continuous link &amp; path quality monitoring</a:t>
            </a:r>
            <a:endParaRPr/>
          </a:p>
          <a:p>
            <a:pPr marL="569885" marR="0" lvl="1" indent="-22698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Provides greater uptime and bandwidth </a:t>
            </a:r>
            <a:endParaRPr/>
          </a:p>
          <a:p>
            <a:pPr marL="341297" marR="0" lvl="0" indent="-34129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Dynamic Multipath Optimization: </a:t>
            </a:r>
            <a:endParaRPr/>
          </a:p>
          <a:p>
            <a:pPr marL="569885" marR="0" lvl="1" indent="-22698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Aggregate Links</a:t>
            </a:r>
            <a:endParaRPr/>
          </a:p>
          <a:p>
            <a:pPr marL="569885" marR="0" lvl="1" indent="-22698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Application Steering – App aware, sub-second, packet per packet steering </a:t>
            </a:r>
            <a:endParaRPr/>
          </a:p>
          <a:p>
            <a:pPr marL="569885" marR="0" lvl="1" indent="-22698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Optimal link &amp;path across Internet and private (no dropped calls on outages)</a:t>
            </a:r>
            <a:endParaRPr/>
          </a:p>
          <a:p>
            <a:pPr marL="341297" marR="0" lvl="0" indent="-34129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Link Remediation: </a:t>
            </a:r>
            <a:endParaRPr/>
          </a:p>
          <a:p>
            <a:pPr marL="569885" marR="0" lvl="1" indent="-22698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Error &amp; jitter correction</a:t>
            </a:r>
            <a:endParaRPr/>
          </a:p>
          <a:p>
            <a:pPr marL="569885" marR="0" lvl="1" indent="-22698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Automated failover &amp; steering for brownouts/blackouts</a:t>
            </a:r>
            <a:endParaRPr/>
          </a:p>
          <a:p>
            <a:pPr marL="569885" marR="0" lvl="1" indent="-22698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High quality voice and business critical app performance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23"/>
          <p:cNvSpPr txBox="1"/>
          <p:nvPr/>
        </p:nvSpPr>
        <p:spPr>
          <a:xfrm>
            <a:off x="381000" y="227312"/>
            <a:ext cx="8229600" cy="610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5191CD"/>
              </a:buClr>
              <a:buFont typeface="Arial Narrow"/>
              <a:buNone/>
            </a:pPr>
            <a:r>
              <a:rPr lang="en-US" sz="2800" b="1">
                <a:solidFill>
                  <a:srgbClr val="5191CD"/>
                </a:solidFill>
                <a:latin typeface="Arial Narrow"/>
                <a:ea typeface="Arial Narrow"/>
                <a:cs typeface="Arial Narrow"/>
                <a:sym typeface="Arial Narrow"/>
              </a:rPr>
              <a:t>Performance Over Single Circuit</a:t>
            </a:r>
            <a:endParaRPr sz="2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0" name="Google Shape;320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42748" y="1828800"/>
            <a:ext cx="6279481" cy="3076370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23"/>
          <p:cNvSpPr txBox="1"/>
          <p:nvPr/>
        </p:nvSpPr>
        <p:spPr>
          <a:xfrm>
            <a:off x="228600" y="2438400"/>
            <a:ext cx="2362200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1297" marR="0" lvl="0" indent="-34129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Link Remediation and Correction</a:t>
            </a:r>
            <a:endParaRPr/>
          </a:p>
          <a:p>
            <a:pPr marL="569885" marR="0" lvl="1" indent="-22698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Improve voice / circuit quality over broadband and struggling circuits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18" descr="https://www.b2bsecure.nl/portals/0/Z-SCALERLOGO0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23551" y="2852382"/>
            <a:ext cx="589268" cy="1678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grpSp>
        <p:nvGrpSpPr>
          <p:cNvPr id="2" name="Google Shape;171;p18"/>
          <p:cNvGrpSpPr/>
          <p:nvPr/>
        </p:nvGrpSpPr>
        <p:grpSpPr>
          <a:xfrm>
            <a:off x="5587988" y="3763908"/>
            <a:ext cx="2194926" cy="511941"/>
            <a:chOff x="1907639" y="1739322"/>
            <a:chExt cx="1200205" cy="495964"/>
          </a:xfrm>
        </p:grpSpPr>
        <p:sp>
          <p:nvSpPr>
            <p:cNvPr id="172" name="Google Shape;172;p18"/>
            <p:cNvSpPr/>
            <p:nvPr/>
          </p:nvSpPr>
          <p:spPr>
            <a:xfrm rot="5400000">
              <a:off x="2436531" y="1389144"/>
              <a:ext cx="142421" cy="1200205"/>
            </a:xfrm>
            <a:prstGeom prst="can">
              <a:avLst>
                <a:gd name="adj" fmla="val 72615"/>
              </a:avLst>
            </a:prstGeom>
            <a:solidFill>
              <a:srgbClr val="FFC843">
                <a:alpha val="4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18"/>
            <p:cNvSpPr/>
            <p:nvPr/>
          </p:nvSpPr>
          <p:spPr>
            <a:xfrm rot="5400000">
              <a:off x="2436531" y="1563973"/>
              <a:ext cx="142421" cy="1200205"/>
            </a:xfrm>
            <a:prstGeom prst="can">
              <a:avLst>
                <a:gd name="adj" fmla="val 72615"/>
              </a:avLst>
            </a:prstGeom>
            <a:solidFill>
              <a:srgbClr val="8BCEFF">
                <a:alpha val="4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18"/>
            <p:cNvSpPr/>
            <p:nvPr/>
          </p:nvSpPr>
          <p:spPr>
            <a:xfrm rot="5400000">
              <a:off x="2436531" y="1210430"/>
              <a:ext cx="142421" cy="1200205"/>
            </a:xfrm>
            <a:prstGeom prst="can">
              <a:avLst>
                <a:gd name="adj" fmla="val 72615"/>
              </a:avLst>
            </a:prstGeom>
            <a:solidFill>
              <a:schemeClr val="accent3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5" name="Google Shape;175;p18"/>
          <p:cNvSpPr txBox="1"/>
          <p:nvPr/>
        </p:nvSpPr>
        <p:spPr>
          <a:xfrm>
            <a:off x="5611990" y="3729992"/>
            <a:ext cx="202372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Broadband Internet – DSL, Cable, Fiber  </a:t>
            </a:r>
            <a:endParaRPr/>
          </a:p>
        </p:txBody>
      </p:sp>
      <p:grpSp>
        <p:nvGrpSpPr>
          <p:cNvPr id="3" name="Google Shape;176;p18"/>
          <p:cNvGrpSpPr/>
          <p:nvPr/>
        </p:nvGrpSpPr>
        <p:grpSpPr>
          <a:xfrm>
            <a:off x="5698952" y="3904753"/>
            <a:ext cx="1970055" cy="395444"/>
            <a:chOff x="1393079" y="3154698"/>
            <a:chExt cx="1970055" cy="395444"/>
          </a:xfrm>
        </p:grpSpPr>
        <p:sp>
          <p:nvSpPr>
            <p:cNvPr id="177" name="Google Shape;177;p18"/>
            <p:cNvSpPr txBox="1"/>
            <p:nvPr/>
          </p:nvSpPr>
          <p:spPr>
            <a:xfrm>
              <a:off x="1393079" y="3154698"/>
              <a:ext cx="1970055" cy="2154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Private – MPLS - Ethernet</a:t>
              </a:r>
              <a:endParaRPr/>
            </a:p>
          </p:txBody>
        </p:sp>
        <p:sp>
          <p:nvSpPr>
            <p:cNvPr id="178" name="Google Shape;178;p18"/>
            <p:cNvSpPr txBox="1"/>
            <p:nvPr/>
          </p:nvSpPr>
          <p:spPr>
            <a:xfrm>
              <a:off x="1393079" y="3334698"/>
              <a:ext cx="1970055" cy="2154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4G - LTE</a:t>
              </a:r>
              <a:endParaRPr/>
            </a:p>
          </p:txBody>
        </p:sp>
      </p:grpSp>
      <p:cxnSp>
        <p:nvCxnSpPr>
          <p:cNvPr id="179" name="Google Shape;179;p18"/>
          <p:cNvCxnSpPr/>
          <p:nvPr/>
        </p:nvCxnSpPr>
        <p:spPr>
          <a:xfrm>
            <a:off x="5524805" y="4176047"/>
            <a:ext cx="1316545" cy="858105"/>
          </a:xfrm>
          <a:prstGeom prst="straightConnector1">
            <a:avLst/>
          </a:prstGeom>
          <a:noFill/>
          <a:ln w="127000" cap="rnd" cmpd="sng">
            <a:solidFill>
              <a:srgbClr val="FFC843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0" name="Google Shape;180;p18"/>
          <p:cNvSpPr txBox="1"/>
          <p:nvPr/>
        </p:nvSpPr>
        <p:spPr>
          <a:xfrm>
            <a:off x="6159720" y="5436421"/>
            <a:ext cx="141229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936900"/>
                </a:solidFill>
                <a:latin typeface="Arial"/>
                <a:ea typeface="Arial"/>
                <a:cs typeface="Arial"/>
                <a:sym typeface="Arial"/>
              </a:rPr>
              <a:t>Non-VeloCloud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936900"/>
                </a:solidFill>
                <a:latin typeface="Arial"/>
                <a:ea typeface="Arial"/>
                <a:cs typeface="Arial"/>
                <a:sym typeface="Arial"/>
              </a:rPr>
              <a:t>Datacenter</a:t>
            </a:r>
            <a:endParaRPr sz="1800" b="1">
              <a:solidFill>
                <a:srgbClr val="936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1" name="Google Shape;181;p18" descr="Enterpris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12850" y="4483720"/>
            <a:ext cx="631148" cy="98290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Google Shape;182;p18"/>
          <p:cNvGrpSpPr/>
          <p:nvPr/>
        </p:nvGrpSpPr>
        <p:grpSpPr>
          <a:xfrm>
            <a:off x="1342243" y="3862937"/>
            <a:ext cx="2194926" cy="511941"/>
            <a:chOff x="1907639" y="1739322"/>
            <a:chExt cx="1200205" cy="495964"/>
          </a:xfrm>
        </p:grpSpPr>
        <p:sp>
          <p:nvSpPr>
            <p:cNvPr id="183" name="Google Shape;183;p18"/>
            <p:cNvSpPr/>
            <p:nvPr/>
          </p:nvSpPr>
          <p:spPr>
            <a:xfrm rot="5400000">
              <a:off x="2436531" y="1389144"/>
              <a:ext cx="142421" cy="1200205"/>
            </a:xfrm>
            <a:prstGeom prst="can">
              <a:avLst>
                <a:gd name="adj" fmla="val 72615"/>
              </a:avLst>
            </a:prstGeom>
            <a:solidFill>
              <a:srgbClr val="FFC843">
                <a:alpha val="4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18"/>
            <p:cNvSpPr/>
            <p:nvPr/>
          </p:nvSpPr>
          <p:spPr>
            <a:xfrm rot="5400000">
              <a:off x="2436531" y="1563973"/>
              <a:ext cx="142421" cy="1200205"/>
            </a:xfrm>
            <a:prstGeom prst="can">
              <a:avLst>
                <a:gd name="adj" fmla="val 72615"/>
              </a:avLst>
            </a:prstGeom>
            <a:solidFill>
              <a:srgbClr val="8BCEFF">
                <a:alpha val="4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18"/>
            <p:cNvSpPr/>
            <p:nvPr/>
          </p:nvSpPr>
          <p:spPr>
            <a:xfrm rot="5400000">
              <a:off x="2436531" y="1210430"/>
              <a:ext cx="142421" cy="1200205"/>
            </a:xfrm>
            <a:prstGeom prst="can">
              <a:avLst>
                <a:gd name="adj" fmla="val 72615"/>
              </a:avLst>
            </a:prstGeom>
            <a:solidFill>
              <a:schemeClr val="accent3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86" name="Google Shape;186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315243" y="3074710"/>
            <a:ext cx="2461136" cy="1405147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18"/>
          <p:cNvSpPr txBox="1">
            <a:spLocks noGrp="1"/>
          </p:cNvSpPr>
          <p:nvPr>
            <p:ph type="title"/>
          </p:nvPr>
        </p:nvSpPr>
        <p:spPr>
          <a:xfrm>
            <a:off x="457200" y="134938"/>
            <a:ext cx="6172200" cy="806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5191CD"/>
                </a:solidFill>
                <a:latin typeface="Arial Narrow"/>
                <a:ea typeface="Arial Narrow"/>
                <a:cs typeface="Arial Narrow"/>
                <a:sym typeface="Arial Narrow"/>
              </a:rPr>
              <a:t>Topology</a:t>
            </a:r>
            <a:endParaRPr/>
          </a:p>
        </p:txBody>
      </p:sp>
      <p:pic>
        <p:nvPicPr>
          <p:cNvPr id="188" name="Google Shape;188;p18" descr="Branch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25580" y="3804711"/>
            <a:ext cx="508512" cy="627843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18"/>
          <p:cNvSpPr txBox="1"/>
          <p:nvPr/>
        </p:nvSpPr>
        <p:spPr>
          <a:xfrm>
            <a:off x="96374" y="4414340"/>
            <a:ext cx="74373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Branch</a:t>
            </a:r>
            <a:endParaRPr sz="1800" b="1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18"/>
          <p:cNvSpPr txBox="1"/>
          <p:nvPr/>
        </p:nvSpPr>
        <p:spPr>
          <a:xfrm>
            <a:off x="7921407" y="4414530"/>
            <a:ext cx="112052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Datacenter</a:t>
            </a:r>
            <a:endParaRPr sz="1800" b="1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18"/>
          <p:cNvSpPr txBox="1"/>
          <p:nvPr/>
        </p:nvSpPr>
        <p:spPr>
          <a:xfrm>
            <a:off x="3581685" y="4414303"/>
            <a:ext cx="167282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Software-defined WAN</a:t>
            </a:r>
            <a:endParaRPr sz="1600" b="1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2" name="Google Shape;192;p18" descr="Enterpris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66093" y="3478767"/>
            <a:ext cx="631148" cy="982907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18"/>
          <p:cNvSpPr txBox="1"/>
          <p:nvPr/>
        </p:nvSpPr>
        <p:spPr>
          <a:xfrm>
            <a:off x="1366245" y="3829021"/>
            <a:ext cx="202372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Broadband Internet – DSL, Cable, Fiber  </a:t>
            </a:r>
            <a:endParaRPr/>
          </a:p>
        </p:txBody>
      </p:sp>
      <p:grpSp>
        <p:nvGrpSpPr>
          <p:cNvPr id="5" name="Google Shape;194;p18"/>
          <p:cNvGrpSpPr/>
          <p:nvPr/>
        </p:nvGrpSpPr>
        <p:grpSpPr>
          <a:xfrm>
            <a:off x="1453207" y="4003782"/>
            <a:ext cx="1970055" cy="395444"/>
            <a:chOff x="1393079" y="3154698"/>
            <a:chExt cx="1970055" cy="395444"/>
          </a:xfrm>
        </p:grpSpPr>
        <p:sp>
          <p:nvSpPr>
            <p:cNvPr id="195" name="Google Shape;195;p18"/>
            <p:cNvSpPr txBox="1"/>
            <p:nvPr/>
          </p:nvSpPr>
          <p:spPr>
            <a:xfrm>
              <a:off x="1393079" y="3154698"/>
              <a:ext cx="1970055" cy="2154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Private – MPLS - Ethernet</a:t>
              </a:r>
              <a:endParaRPr/>
            </a:p>
          </p:txBody>
        </p:sp>
        <p:sp>
          <p:nvSpPr>
            <p:cNvPr id="196" name="Google Shape;196;p18"/>
            <p:cNvSpPr txBox="1"/>
            <p:nvPr/>
          </p:nvSpPr>
          <p:spPr>
            <a:xfrm>
              <a:off x="1393079" y="3334698"/>
              <a:ext cx="1970055" cy="2154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4G - LTE</a:t>
              </a:r>
              <a:endParaRPr/>
            </a:p>
          </p:txBody>
        </p:sp>
      </p:grpSp>
      <p:pic>
        <p:nvPicPr>
          <p:cNvPr id="197" name="Google Shape;197;p18" descr="http://www.aish.com.au/wp-content/uploads/2012/07/websense-logo-featured-300x200.jp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355998" y="2698291"/>
            <a:ext cx="569192" cy="11412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Google Shape;198;p18"/>
          <p:cNvGrpSpPr/>
          <p:nvPr/>
        </p:nvGrpSpPr>
        <p:grpSpPr>
          <a:xfrm>
            <a:off x="582347" y="1941893"/>
            <a:ext cx="962974" cy="675165"/>
            <a:chOff x="808879" y="2005308"/>
            <a:chExt cx="962974" cy="675165"/>
          </a:xfrm>
        </p:grpSpPr>
        <p:cxnSp>
          <p:nvCxnSpPr>
            <p:cNvPr id="199" name="Google Shape;199;p18"/>
            <p:cNvCxnSpPr/>
            <p:nvPr/>
          </p:nvCxnSpPr>
          <p:spPr>
            <a:xfrm>
              <a:off x="808879" y="2077576"/>
              <a:ext cx="0" cy="602897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oval" w="sm" len="sm"/>
            </a:ln>
          </p:spPr>
        </p:cxnSp>
        <p:sp>
          <p:nvSpPr>
            <p:cNvPr id="200" name="Google Shape;200;p18"/>
            <p:cNvSpPr txBox="1"/>
            <p:nvPr/>
          </p:nvSpPr>
          <p:spPr>
            <a:xfrm>
              <a:off x="808879" y="2005308"/>
              <a:ext cx="962974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91425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Zero-Touch</a:t>
              </a:r>
              <a:endParaRPr/>
            </a:p>
          </p:txBody>
        </p:sp>
      </p:grpSp>
      <p:grpSp>
        <p:nvGrpSpPr>
          <p:cNvPr id="7" name="Google Shape;201;p18"/>
          <p:cNvGrpSpPr/>
          <p:nvPr/>
        </p:nvGrpSpPr>
        <p:grpSpPr>
          <a:xfrm>
            <a:off x="1919939" y="1713320"/>
            <a:ext cx="2064473" cy="1656830"/>
            <a:chOff x="2021919" y="830404"/>
            <a:chExt cx="2064473" cy="1656830"/>
          </a:xfrm>
        </p:grpSpPr>
        <p:sp>
          <p:nvSpPr>
            <p:cNvPr id="202" name="Google Shape;202;p18"/>
            <p:cNvSpPr txBox="1"/>
            <p:nvPr/>
          </p:nvSpPr>
          <p:spPr>
            <a:xfrm>
              <a:off x="3010066" y="2071736"/>
              <a:ext cx="1076326" cy="4154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0" b="1">
                  <a:solidFill>
                    <a:schemeClr val="accent2"/>
                  </a:solidFill>
                  <a:latin typeface="Arial"/>
                  <a:ea typeface="Arial"/>
                  <a:cs typeface="Arial"/>
                  <a:sym typeface="Arial"/>
                </a:rPr>
                <a:t>VeloCloud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0" b="1">
                  <a:solidFill>
                    <a:schemeClr val="accent2"/>
                  </a:solidFill>
                  <a:latin typeface="Arial"/>
                  <a:ea typeface="Arial"/>
                  <a:cs typeface="Arial"/>
                  <a:sym typeface="Arial"/>
                </a:rPr>
                <a:t>Orchestrator</a:t>
              </a:r>
              <a:endParaRPr/>
            </a:p>
          </p:txBody>
        </p:sp>
        <p:pic>
          <p:nvPicPr>
            <p:cNvPr id="203" name="Google Shape;203;p18" descr="VeloCloudOrchestratorManagement_Gradient.png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3142271" y="1511702"/>
              <a:ext cx="811916" cy="565874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8" name="Google Shape;204;p18"/>
            <p:cNvGrpSpPr/>
            <p:nvPr/>
          </p:nvGrpSpPr>
          <p:grpSpPr>
            <a:xfrm>
              <a:off x="2021919" y="830404"/>
              <a:ext cx="1536073" cy="636834"/>
              <a:chOff x="1954480" y="830404"/>
              <a:chExt cx="1536073" cy="636834"/>
            </a:xfrm>
          </p:grpSpPr>
          <p:cxnSp>
            <p:nvCxnSpPr>
              <p:cNvPr id="205" name="Google Shape;205;p18"/>
              <p:cNvCxnSpPr/>
              <p:nvPr/>
            </p:nvCxnSpPr>
            <p:spPr>
              <a:xfrm>
                <a:off x="3490553" y="864341"/>
                <a:ext cx="0" cy="602897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oval" w="sm" len="sm"/>
              </a:ln>
            </p:spPr>
          </p:cxnSp>
          <p:sp>
            <p:nvSpPr>
              <p:cNvPr id="206" name="Google Shape;206;p18"/>
              <p:cNvSpPr txBox="1"/>
              <p:nvPr/>
            </p:nvSpPr>
            <p:spPr>
              <a:xfrm>
                <a:off x="1954480" y="830404"/>
                <a:ext cx="1536073" cy="1846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0" rIns="91425" bIns="0" anchor="t" anchorCtr="0">
                <a:noAutofit/>
              </a:bodyPr>
              <a:lstStyle/>
              <a:p>
                <a:pPr marL="0" marR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chemeClr val="accent1"/>
                    </a:solidFill>
                    <a:latin typeface="Arial"/>
                    <a:ea typeface="Arial"/>
                    <a:cs typeface="Arial"/>
                    <a:sym typeface="Arial"/>
                  </a:rPr>
                  <a:t>Simple Provisioning</a:t>
                </a:r>
                <a:endParaRPr/>
              </a:p>
            </p:txBody>
          </p:sp>
        </p:grpSp>
      </p:grpSp>
      <p:grpSp>
        <p:nvGrpSpPr>
          <p:cNvPr id="9" name="Google Shape;207;p18"/>
          <p:cNvGrpSpPr/>
          <p:nvPr/>
        </p:nvGrpSpPr>
        <p:grpSpPr>
          <a:xfrm>
            <a:off x="4077405" y="1813883"/>
            <a:ext cx="1370888" cy="827300"/>
            <a:chOff x="3931415" y="1444484"/>
            <a:chExt cx="1370888" cy="827300"/>
          </a:xfrm>
        </p:grpSpPr>
        <p:cxnSp>
          <p:nvCxnSpPr>
            <p:cNvPr id="208" name="Google Shape;208;p18"/>
            <p:cNvCxnSpPr/>
            <p:nvPr/>
          </p:nvCxnSpPr>
          <p:spPr>
            <a:xfrm>
              <a:off x="4550663" y="1668887"/>
              <a:ext cx="0" cy="602897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oval" w="sm" len="sm"/>
            </a:ln>
          </p:spPr>
        </p:cxnSp>
        <p:sp>
          <p:nvSpPr>
            <p:cNvPr id="209" name="Google Shape;209;p18"/>
            <p:cNvSpPr txBox="1"/>
            <p:nvPr/>
          </p:nvSpPr>
          <p:spPr>
            <a:xfrm>
              <a:off x="3931415" y="1444484"/>
              <a:ext cx="1370888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91425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Service Insertion </a:t>
              </a:r>
              <a:endParaRPr/>
            </a:p>
          </p:txBody>
        </p:sp>
      </p:grpSp>
      <p:grpSp>
        <p:nvGrpSpPr>
          <p:cNvPr id="10" name="Google Shape;210;p18"/>
          <p:cNvGrpSpPr/>
          <p:nvPr/>
        </p:nvGrpSpPr>
        <p:grpSpPr>
          <a:xfrm>
            <a:off x="63712" y="4427810"/>
            <a:ext cx="2374522" cy="914400"/>
            <a:chOff x="63712" y="3570560"/>
            <a:chExt cx="2374522" cy="914400"/>
          </a:xfrm>
        </p:grpSpPr>
        <p:cxnSp>
          <p:nvCxnSpPr>
            <p:cNvPr id="211" name="Google Shape;211;p18"/>
            <p:cNvCxnSpPr/>
            <p:nvPr/>
          </p:nvCxnSpPr>
          <p:spPr>
            <a:xfrm>
              <a:off x="2438234" y="3570560"/>
              <a:ext cx="0" cy="91440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oval" w="sm" len="sm"/>
              <a:tailEnd type="none" w="sm" len="sm"/>
            </a:ln>
          </p:spPr>
        </p:cxnSp>
        <p:sp>
          <p:nvSpPr>
            <p:cNvPr id="212" name="Google Shape;212;p18"/>
            <p:cNvSpPr txBox="1"/>
            <p:nvPr/>
          </p:nvSpPr>
          <p:spPr>
            <a:xfrm>
              <a:off x="63712" y="4298599"/>
              <a:ext cx="2374522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91425" bIns="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Maximized Bandwidth</a:t>
              </a:r>
              <a:endParaRPr/>
            </a:p>
          </p:txBody>
        </p:sp>
      </p:grpSp>
      <p:cxnSp>
        <p:nvCxnSpPr>
          <p:cNvPr id="213" name="Google Shape;213;p18"/>
          <p:cNvCxnSpPr/>
          <p:nvPr/>
        </p:nvCxnSpPr>
        <p:spPr>
          <a:xfrm>
            <a:off x="3504963" y="4186146"/>
            <a:ext cx="0" cy="128016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oval" w="sm" len="sm"/>
            <a:tailEnd type="none" w="sm" len="sm"/>
          </a:ln>
        </p:spPr>
      </p:cxnSp>
      <p:sp>
        <p:nvSpPr>
          <p:cNvPr id="214" name="Google Shape;214;p18"/>
          <p:cNvSpPr txBox="1"/>
          <p:nvPr/>
        </p:nvSpPr>
        <p:spPr>
          <a:xfrm>
            <a:off x="3504964" y="5258419"/>
            <a:ext cx="1960911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Expand Your WAN</a:t>
            </a:r>
            <a:endParaRPr/>
          </a:p>
        </p:txBody>
      </p:sp>
      <p:grpSp>
        <p:nvGrpSpPr>
          <p:cNvPr id="11" name="Google Shape;215;p18"/>
          <p:cNvGrpSpPr/>
          <p:nvPr/>
        </p:nvGrpSpPr>
        <p:grpSpPr>
          <a:xfrm>
            <a:off x="5599014" y="2066304"/>
            <a:ext cx="1202448" cy="664402"/>
            <a:chOff x="4550663" y="1607382"/>
            <a:chExt cx="1202448" cy="664402"/>
          </a:xfrm>
        </p:grpSpPr>
        <p:cxnSp>
          <p:nvCxnSpPr>
            <p:cNvPr id="216" name="Google Shape;216;p18"/>
            <p:cNvCxnSpPr/>
            <p:nvPr/>
          </p:nvCxnSpPr>
          <p:spPr>
            <a:xfrm>
              <a:off x="4550663" y="1668887"/>
              <a:ext cx="0" cy="602897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oval" w="sm" len="sm"/>
            </a:ln>
          </p:spPr>
        </p:cxnSp>
        <p:sp>
          <p:nvSpPr>
            <p:cNvPr id="217" name="Google Shape;217;p18"/>
            <p:cNvSpPr txBox="1"/>
            <p:nvPr/>
          </p:nvSpPr>
          <p:spPr>
            <a:xfrm>
              <a:off x="4550663" y="1607382"/>
              <a:ext cx="1202448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91425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Direct to Cloud</a:t>
              </a:r>
              <a:endParaRPr/>
            </a:p>
          </p:txBody>
        </p:sp>
      </p:grpSp>
      <p:grpSp>
        <p:nvGrpSpPr>
          <p:cNvPr id="12" name="Google Shape;218;p18"/>
          <p:cNvGrpSpPr/>
          <p:nvPr/>
        </p:nvGrpSpPr>
        <p:grpSpPr>
          <a:xfrm>
            <a:off x="5221584" y="4186146"/>
            <a:ext cx="1960911" cy="1280160"/>
            <a:chOff x="5221583" y="3328896"/>
            <a:chExt cx="1960911" cy="1280160"/>
          </a:xfrm>
        </p:grpSpPr>
        <p:cxnSp>
          <p:nvCxnSpPr>
            <p:cNvPr id="219" name="Google Shape;219;p18"/>
            <p:cNvCxnSpPr/>
            <p:nvPr/>
          </p:nvCxnSpPr>
          <p:spPr>
            <a:xfrm>
              <a:off x="5221583" y="3328896"/>
              <a:ext cx="0" cy="128016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oval" w="sm" len="sm"/>
              <a:tailEnd type="none" w="sm" len="sm"/>
            </a:ln>
          </p:spPr>
        </p:cxnSp>
        <p:sp>
          <p:nvSpPr>
            <p:cNvPr id="220" name="Google Shape;220;p18"/>
            <p:cNvSpPr txBox="1"/>
            <p:nvPr/>
          </p:nvSpPr>
          <p:spPr>
            <a:xfrm>
              <a:off x="5221583" y="4390406"/>
              <a:ext cx="1960911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91425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Pay-as-You-Go</a:t>
              </a:r>
              <a:endParaRPr/>
            </a:p>
          </p:txBody>
        </p:sp>
      </p:grpSp>
      <p:pic>
        <p:nvPicPr>
          <p:cNvPr id="221" name="Google Shape;221;p18" descr="VeloCloud1000_Angle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632822" y="3761474"/>
            <a:ext cx="754890" cy="52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18" descr="Cloud_Gateway.pn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440436" y="3498835"/>
            <a:ext cx="594869" cy="3430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18" descr="Cloud_Gateway.pn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660569" y="4118633"/>
            <a:ext cx="594869" cy="343041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18"/>
          <p:cNvSpPr txBox="1"/>
          <p:nvPr/>
        </p:nvSpPr>
        <p:spPr>
          <a:xfrm rot="2006608">
            <a:off x="5858190" y="4474925"/>
            <a:ext cx="60305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IP SEC</a:t>
            </a:r>
            <a:endParaRPr/>
          </a:p>
        </p:txBody>
      </p:sp>
      <p:sp>
        <p:nvSpPr>
          <p:cNvPr id="225" name="Google Shape;225;p18"/>
          <p:cNvSpPr txBox="1"/>
          <p:nvPr/>
        </p:nvSpPr>
        <p:spPr>
          <a:xfrm>
            <a:off x="621236" y="4273861"/>
            <a:ext cx="699535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>
                <a:solidFill>
                  <a:srgbClr val="EF7622"/>
                </a:solidFill>
                <a:latin typeface="Arial"/>
                <a:ea typeface="Arial"/>
                <a:cs typeface="Arial"/>
                <a:sym typeface="Arial"/>
              </a:rPr>
              <a:t>VeloCloud</a:t>
            </a:r>
            <a:br>
              <a:rPr lang="en-US" sz="800" b="1">
                <a:solidFill>
                  <a:srgbClr val="EF762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b="1">
                <a:solidFill>
                  <a:srgbClr val="EF7622"/>
                </a:solidFill>
                <a:latin typeface="Arial"/>
                <a:ea typeface="Arial"/>
                <a:cs typeface="Arial"/>
                <a:sym typeface="Arial"/>
              </a:rPr>
              <a:t>Edge</a:t>
            </a:r>
            <a:endParaRPr sz="800" b="1">
              <a:solidFill>
                <a:srgbClr val="EF762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26" name="Google Shape;226;p18"/>
          <p:cNvCxnSpPr/>
          <p:nvPr/>
        </p:nvCxnSpPr>
        <p:spPr>
          <a:xfrm>
            <a:off x="951623" y="3338899"/>
            <a:ext cx="5094" cy="371515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pic>
        <p:nvPicPr>
          <p:cNvPr id="227" name="Google Shape;227;p18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96374" y="2708160"/>
            <a:ext cx="2804777" cy="550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18" descr="VeloCloud5x0_Angle.png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679796" y="3890833"/>
            <a:ext cx="575374" cy="3996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18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6797230" y="2614835"/>
            <a:ext cx="2068029" cy="59164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" name="Google Shape;230;p18"/>
          <p:cNvGrpSpPr/>
          <p:nvPr/>
        </p:nvGrpSpPr>
        <p:grpSpPr>
          <a:xfrm>
            <a:off x="4670618" y="2733248"/>
            <a:ext cx="1215000" cy="720000"/>
            <a:chOff x="6298594" y="1916024"/>
            <a:chExt cx="1215000" cy="720000"/>
          </a:xfrm>
        </p:grpSpPr>
        <p:pic>
          <p:nvPicPr>
            <p:cNvPr id="231" name="Google Shape;231;p18"/>
            <p:cNvPicPr preferRelativeResize="0"/>
            <p:nvPr/>
          </p:nvPicPr>
          <p:blipFill rotWithShape="1">
            <a:blip r:embed="rId14" cstate="print">
              <a:alphaModFix/>
            </a:blip>
            <a:srcRect/>
            <a:stretch/>
          </p:blipFill>
          <p:spPr>
            <a:xfrm>
              <a:off x="6298594" y="1916024"/>
              <a:ext cx="1215000" cy="720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2" name="Google Shape;232;p18"/>
            <p:cNvSpPr txBox="1"/>
            <p:nvPr/>
          </p:nvSpPr>
          <p:spPr>
            <a:xfrm>
              <a:off x="6439552" y="2075785"/>
              <a:ext cx="878767" cy="5283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625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Cloud</a:t>
              </a:r>
              <a:endParaRPr/>
            </a:p>
            <a:p>
              <a:pPr marL="0" marR="0" lvl="0" indent="0" algn="ctr" rtl="0">
                <a:lnSpc>
                  <a:spcPct val="10625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&amp; SaaS</a:t>
              </a:r>
              <a:endParaRPr/>
            </a:p>
          </p:txBody>
        </p:sp>
      </p:grpSp>
      <p:pic>
        <p:nvPicPr>
          <p:cNvPr id="233" name="Google Shape;233;p18" descr="Cloud_Gateway.pn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712820" y="3327314"/>
            <a:ext cx="594869" cy="34304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4" name="Google Shape;234;p18"/>
          <p:cNvCxnSpPr/>
          <p:nvPr/>
        </p:nvCxnSpPr>
        <p:spPr>
          <a:xfrm>
            <a:off x="7858946" y="3338899"/>
            <a:ext cx="5094" cy="371515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grpSp>
        <p:nvGrpSpPr>
          <p:cNvPr id="14" name="Google Shape;235;p18"/>
          <p:cNvGrpSpPr/>
          <p:nvPr/>
        </p:nvGrpSpPr>
        <p:grpSpPr>
          <a:xfrm>
            <a:off x="7669006" y="1992566"/>
            <a:ext cx="962974" cy="675165"/>
            <a:chOff x="808879" y="2005308"/>
            <a:chExt cx="962974" cy="675165"/>
          </a:xfrm>
        </p:grpSpPr>
        <p:cxnSp>
          <p:nvCxnSpPr>
            <p:cNvPr id="236" name="Google Shape;236;p18"/>
            <p:cNvCxnSpPr/>
            <p:nvPr/>
          </p:nvCxnSpPr>
          <p:spPr>
            <a:xfrm>
              <a:off x="808879" y="2077576"/>
              <a:ext cx="0" cy="602897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oval" w="sm" len="sm"/>
            </a:ln>
          </p:spPr>
        </p:cxnSp>
        <p:sp>
          <p:nvSpPr>
            <p:cNvPr id="237" name="Google Shape;237;p18"/>
            <p:cNvSpPr txBox="1"/>
            <p:nvPr/>
          </p:nvSpPr>
          <p:spPr>
            <a:xfrm>
              <a:off x="808879" y="2005308"/>
              <a:ext cx="962974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91425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Zero-Touch</a:t>
              </a: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715</Words>
  <Application>Microsoft Office PowerPoint</Application>
  <PresentationFormat>On-screen Show (4:3)</PresentationFormat>
  <Paragraphs>136</Paragraphs>
  <Slides>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SDWAN Advantages</vt:lpstr>
      <vt:lpstr>Dynamic Multi-Path Optimization </vt:lpstr>
      <vt:lpstr>Combine All WAN Links with Intelligent Link Bonding Activate Idle Backup Links to Increase Throughput and Application Performance</vt:lpstr>
      <vt:lpstr>Performance Management</vt:lpstr>
      <vt:lpstr>Slide 5</vt:lpstr>
      <vt:lpstr>Slide 6</vt:lpstr>
      <vt:lpstr>Topology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SDWAN Advantages</dc:title>
  <dc:creator>owner</dc:creator>
  <cp:lastModifiedBy>owner</cp:lastModifiedBy>
  <cp:revision>7</cp:revision>
  <dcterms:created xsi:type="dcterms:W3CDTF">2018-10-09T12:51:54Z</dcterms:created>
  <dcterms:modified xsi:type="dcterms:W3CDTF">2018-10-09T13:56:06Z</dcterms:modified>
</cp:coreProperties>
</file>